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4" r:id="rId4"/>
    <p:sldId id="301" r:id="rId5"/>
    <p:sldId id="267" r:id="rId6"/>
    <p:sldId id="276" r:id="rId7"/>
    <p:sldId id="277" r:id="rId8"/>
    <p:sldId id="280" r:id="rId9"/>
    <p:sldId id="335" r:id="rId10"/>
    <p:sldId id="295" r:id="rId11"/>
    <p:sldId id="296" r:id="rId12"/>
    <p:sldId id="333" r:id="rId13"/>
    <p:sldId id="299" r:id="rId14"/>
    <p:sldId id="327" r:id="rId15"/>
    <p:sldId id="339" r:id="rId16"/>
    <p:sldId id="340" r:id="rId17"/>
    <p:sldId id="341" r:id="rId18"/>
    <p:sldId id="342" r:id="rId19"/>
    <p:sldId id="343" r:id="rId20"/>
    <p:sldId id="344" r:id="rId21"/>
    <p:sldId id="345" r:id="rId22"/>
  </p:sldIdLst>
  <p:sldSz cx="6858000" cy="9144000" type="screen4x3"/>
  <p:notesSz cx="6834188" cy="99790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BA"/>
    <a:srgbClr val="9D3232"/>
    <a:srgbClr val="FFCCFF"/>
    <a:srgbClr val="FF66FF"/>
    <a:srgbClr val="C230C5"/>
    <a:srgbClr val="FF99FF"/>
    <a:srgbClr val="6600CC"/>
    <a:srgbClr val="DDDDDD"/>
    <a:srgbClr val="E61ABF"/>
    <a:srgbClr val="DBFD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52" autoAdjust="0"/>
    <p:restoredTop sz="89910" autoAdjust="0"/>
  </p:normalViewPr>
  <p:slideViewPr>
    <p:cSldViewPr>
      <p:cViewPr>
        <p:scale>
          <a:sx n="70" d="100"/>
          <a:sy n="70" d="100"/>
        </p:scale>
        <p:origin x="-1962" y="3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tr-T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125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D376561-13EB-43CC-940D-DA26EFC9B087}" type="datetimeFigureOut">
              <a:rPr lang="tr-TR"/>
              <a:pPr/>
              <a:t>9.08.2018</a:t>
            </a:fld>
            <a:endParaRPr lang="tr-T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tr-T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B165582-5908-4A62-9DCC-965773DF9579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125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4538" y="747713"/>
            <a:ext cx="2805112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419" y="4740037"/>
            <a:ext cx="5467350" cy="449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D1863C-2676-4B3C-833B-FD03C94CBD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DDF99-79D8-473D-B18A-8071AF1C2AB8}" type="slidenum">
              <a:rPr lang="tr-TR" smtClean="0">
                <a:latin typeface="Arial" pitchFamily="34" charset="0"/>
              </a:rPr>
              <a:pPr/>
              <a:t>1</a:t>
            </a:fld>
            <a:endParaRPr lang="tr-TR" dirty="0" smtClean="0">
              <a:latin typeface="Arial" pitchFamily="34" charset="0"/>
            </a:endParaRPr>
          </a:p>
        </p:txBody>
      </p:sp>
      <p:sp>
        <p:nvSpPr>
          <p:cNvPr id="7475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7475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6393" tIns="43196" rIns="86393" bIns="43196"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  <p:sp>
        <p:nvSpPr>
          <p:cNvPr id="74757" name="3 Slayt Numarası Yer Tutucusu"/>
          <p:cNvSpPr txBox="1">
            <a:spLocks noGrp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3" tIns="43196" rIns="86393" bIns="43196" anchor="b"/>
          <a:lstStyle/>
          <a:p>
            <a:pPr algn="r" defTabSz="863600"/>
            <a:fld id="{0111B471-8663-4776-95B7-4CA6966ACDCF}" type="slidenum">
              <a:rPr lang="tr-TR" sz="1100"/>
              <a:pPr algn="r" defTabSz="863600"/>
              <a:t>1</a:t>
            </a:fld>
            <a:endParaRPr lang="tr-TR" sz="11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4538" y="747713"/>
            <a:ext cx="2805112" cy="3743325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8B0D5-EB9F-4676-967F-4AD94E2D923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1528D-C2D4-4E9D-8653-FE78BF76BE6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9210B-44C7-4E6E-AC06-2D2D89519FB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994B3-823C-45DD-BF89-3EEA66901C6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4F8CA-244C-4992-8150-68D2AA0EC09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7DE70-3FF1-4181-B554-320F1A472D7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1E534-C852-44CF-BC99-564B3AAE38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968-1A74-4992-ADE5-066255169CF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C6936-93CB-44FA-9456-9859D4F8C6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D4446-4A80-473D-97C1-C2B15450C60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pPr>
              <a:defRPr/>
            </a:pPr>
            <a:fld id="{017826A4-F2FA-48D6-AA7C-E8CC177DD90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1CC56F3-6D37-47D7-9AF2-F4BD10B938C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2656" y="2987824"/>
            <a:ext cx="6048672" cy="2740164"/>
          </a:xfrm>
          <a:prstGeom prst="horizontalScroll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SULUOVA </a:t>
            </a:r>
          </a:p>
          <a:p>
            <a:pPr algn="ctr">
              <a:defRPr/>
            </a:pP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BOLAT  İLKOKULU BRİFİNG DOSYASI </a:t>
            </a:r>
            <a:endParaRPr lang="tr-TR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442" name="Picture 10" descr="E:\Documentss\ME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8760" y="395536"/>
            <a:ext cx="3816424" cy="288032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058" name="AutoShape 2" descr="http://www.bolatio.k12.tr/images/yenibanner.jpg"/>
          <p:cNvSpPr>
            <a:spLocks noChangeAspect="1" noChangeArrowheads="1"/>
          </p:cNvSpPr>
          <p:nvPr/>
        </p:nvSpPr>
        <p:spPr bwMode="auto">
          <a:xfrm>
            <a:off x="155575" y="-609600"/>
            <a:ext cx="953452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61048" y="7452320"/>
            <a:ext cx="2736304" cy="1368152"/>
          </a:xfrm>
          <a:prstGeom prst="horizontalScroll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HAZIRLAYAN</a:t>
            </a:r>
          </a:p>
          <a:p>
            <a:pPr algn="ctr">
              <a:defRPr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Halim KARAMAN </a:t>
            </a:r>
          </a:p>
          <a:p>
            <a:pPr algn="ctr">
              <a:defRPr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Okul Müdürü</a:t>
            </a:r>
            <a:endParaRPr lang="tr-TR" sz="1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22881" name="Picture 1" descr="C:\Users\Bolat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72200"/>
            <a:ext cx="3789040" cy="165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2060848" y="2267744"/>
            <a:ext cx="4608512" cy="43204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BOLAT İLKOKULU KADROLU ÖĞRETMEN İSİM LİSTESİ - 1</a:t>
            </a:r>
            <a:endParaRPr lang="tr-TR" sz="1050" b="1" dirty="0" smtClean="0"/>
          </a:p>
        </p:txBody>
      </p:sp>
      <p:graphicFrame>
        <p:nvGraphicFramePr>
          <p:cNvPr id="53432" name="Group 184"/>
          <p:cNvGraphicFramePr>
            <a:graphicFrameLocks noGrp="1"/>
          </p:cNvGraphicFramePr>
          <p:nvPr/>
        </p:nvGraphicFramePr>
        <p:xfrm>
          <a:off x="332656" y="2640137"/>
          <a:ext cx="6264695" cy="6377823"/>
        </p:xfrm>
        <a:graphic>
          <a:graphicData uri="http://schemas.openxmlformats.org/drawingml/2006/table">
            <a:tbl>
              <a:tblPr/>
              <a:tblGrid>
                <a:gridCol w="480134"/>
                <a:gridCol w="1562701"/>
                <a:gridCol w="1157607"/>
                <a:gridCol w="1089512"/>
                <a:gridCol w="1974741"/>
              </a:tblGrid>
              <a:tr h="46409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S.N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ADI SOYADI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G</a:t>
                      </a: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Ö</a:t>
                      </a: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REVİ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KADRO DURUMU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BRANŞI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77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1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Halim  KARAMAN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M</a:t>
                      </a: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ü</a:t>
                      </a: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d</a:t>
                      </a: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ü</a:t>
                      </a: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3094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2.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Mehmet GÜVEN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M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ü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d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ü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r Yardımcısı</a:t>
                      </a: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3094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3.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Aydanur</a:t>
                      </a: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                     SEZER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Okulöncesi Öğretmeni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Okulöncesi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3094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4.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Fatma KATIRCIOĞLU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Okulöncesi Öğretmeni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ÜCRETLİ 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Okulöncesi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0013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5.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Yakup                        UYAR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3094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6.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Necati PEHLİVAN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3094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7.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Ayhan                         LAFCI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77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8.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Emine                          LAFCI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3094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9.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Eşe                              AFACAN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77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10.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Burcu DENİZ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77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11.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Ruhiye KARACA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77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12.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Suna YAZICI</a:t>
                      </a:r>
                    </a:p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949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13.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Gülsüm</a:t>
                      </a:r>
                      <a:r>
                        <a:rPr lang="tr-TR" sz="105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ÖZDEMİR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İngilizce </a:t>
                      </a:r>
                      <a:r>
                        <a:rPr lang="tr-TR" sz="100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Öğretmenliği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77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14.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err="1" smtClean="0">
                          <a:solidFill>
                            <a:srgbClr val="C00000"/>
                          </a:solidFill>
                          <a:latin typeface="Arial Tur"/>
                        </a:rPr>
                        <a:t>Sadullah</a:t>
                      </a:r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KIRBIYIK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Öğretmen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Kadrolu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Tur" charset="-94"/>
                        </a:rPr>
                        <a:t>Sınıf Öğretmenliği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32856" y="1043608"/>
            <a:ext cx="4464496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E:\Documentss\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1125908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060848" y="1907704"/>
            <a:ext cx="4536504" cy="33895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tr-TR" sz="1200" b="1" dirty="0" smtClean="0"/>
              <a:t>BOLAT İLKOKULU KADROLU ÖĞRETMEN İSİM LİSTESİ -2 </a:t>
            </a:r>
          </a:p>
        </p:txBody>
      </p:sp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332656" y="2916467"/>
          <a:ext cx="6168748" cy="6227533"/>
        </p:xfrm>
        <a:graphic>
          <a:graphicData uri="http://schemas.openxmlformats.org/drawingml/2006/table">
            <a:tbl>
              <a:tblPr/>
              <a:tblGrid>
                <a:gridCol w="808463"/>
                <a:gridCol w="1423785"/>
                <a:gridCol w="951079"/>
                <a:gridCol w="976893"/>
                <a:gridCol w="2008528"/>
              </a:tblGrid>
              <a:tr h="3604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15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Nebi KUŞ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Ö</a:t>
                      </a:r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 Tur"/>
                        </a:rPr>
                        <a:t>ğretmen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Kadrolu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Sınıf</a:t>
                      </a:r>
                      <a:r>
                        <a:rPr lang="tr-TR" sz="105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Öğretmenliği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04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16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Hüseyin</a:t>
                      </a:r>
                      <a:r>
                        <a:rPr lang="tr-TR" sz="105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BOLAT</a:t>
                      </a:r>
                      <a:endParaRPr lang="tr-TR" sz="1050" b="1" i="0" u="none" strike="noStrike" dirty="0" smtClean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Ö</a:t>
                      </a:r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 Tur"/>
                        </a:rPr>
                        <a:t>ğretmen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 Tur"/>
                        </a:rPr>
                        <a:t>Kadrolu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Sınıf</a:t>
                      </a:r>
                      <a:r>
                        <a:rPr lang="tr-TR" sz="105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Öğretmenliği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04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17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err="1" smtClean="0">
                          <a:solidFill>
                            <a:srgbClr val="C00000"/>
                          </a:solidFill>
                          <a:latin typeface="Arial Tur"/>
                        </a:rPr>
                        <a:t>Sevilay</a:t>
                      </a:r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ARSLAN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Ö</a:t>
                      </a:r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 Tur"/>
                        </a:rPr>
                        <a:t>ğretmen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 Tur"/>
                        </a:rPr>
                        <a:t>Kadrolu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Sınıf</a:t>
                      </a:r>
                      <a:r>
                        <a:rPr lang="tr-TR" sz="105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Öğretmenliği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87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18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Halit</a:t>
                      </a:r>
                      <a:r>
                        <a:rPr lang="tr-TR" sz="105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BELDE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Ö</a:t>
                      </a:r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 Tur"/>
                        </a:rPr>
                        <a:t>ğretmen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 Tur"/>
                        </a:rPr>
                        <a:t>Kadrolu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Sınıf</a:t>
                      </a:r>
                      <a:r>
                        <a:rPr lang="tr-TR" sz="105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Öğretmenliği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87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19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Fatma KASIMOĞLU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Ö</a:t>
                      </a:r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 Tur"/>
                        </a:rPr>
                        <a:t>ğretmen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C00000"/>
                          </a:solidFill>
                          <a:latin typeface="Arial Tur"/>
                        </a:rPr>
                        <a:t>Kadrolu</a:t>
                      </a:r>
                      <a:r>
                        <a:rPr lang="tr-TR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Rehber Öğretmen</a:t>
                      </a:r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04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20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04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21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87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22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04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23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10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24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10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25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10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26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10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27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95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28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95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29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95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30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95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31</a:t>
                      </a:r>
                      <a:endParaRPr lang="tr-TR" sz="12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4080" marR="408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300812" y="755576"/>
            <a:ext cx="4224532" cy="10297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E:\Documentss\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4" y="837876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28604" y="2571735"/>
          <a:ext cx="6000791" cy="6072233"/>
        </p:xfrm>
        <a:graphic>
          <a:graphicData uri="http://schemas.openxmlformats.org/drawingml/2006/table">
            <a:tbl>
              <a:tblPr/>
              <a:tblGrid>
                <a:gridCol w="1071958"/>
                <a:gridCol w="970556"/>
                <a:gridCol w="840183"/>
                <a:gridCol w="1727446"/>
                <a:gridCol w="1390648"/>
              </a:tblGrid>
              <a:tr h="9364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9D3232"/>
                          </a:solidFill>
                          <a:latin typeface="Arial"/>
                        </a:rPr>
                        <a:t>Ö</a:t>
                      </a:r>
                      <a:r>
                        <a:rPr lang="tr-TR" sz="1200" b="1" i="0" u="none" strike="noStrike" dirty="0">
                          <a:solidFill>
                            <a:srgbClr val="9D3232"/>
                          </a:solidFill>
                          <a:latin typeface="Arial Tur"/>
                        </a:rPr>
                        <a:t>ğretmen</a:t>
                      </a:r>
                      <a:r>
                        <a:rPr lang="tr-TR" sz="2800" b="1" i="0" u="none" strike="noStrike" dirty="0">
                          <a:solidFill>
                            <a:srgbClr val="9D3232"/>
                          </a:solidFill>
                          <a:latin typeface="Arial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9D3232"/>
                          </a:solidFill>
                          <a:latin typeface="Arial Tur"/>
                        </a:rPr>
                        <a:t>Görevlendirme</a:t>
                      </a:r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Sınıf</a:t>
                      </a:r>
                      <a:r>
                        <a:rPr lang="tr-TR" sz="120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Öğretmenliği</a:t>
                      </a:r>
                      <a:endParaRPr lang="tr-TR" sz="120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13997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9D3232"/>
                          </a:solidFill>
                          <a:latin typeface="Arial"/>
                        </a:rPr>
                        <a:t>Ö</a:t>
                      </a:r>
                      <a:r>
                        <a:rPr lang="tr-TR" sz="1200" b="1" i="0" u="none" strike="noStrike" dirty="0">
                          <a:solidFill>
                            <a:srgbClr val="9D3232"/>
                          </a:solidFill>
                          <a:latin typeface="Arial Tur"/>
                        </a:rPr>
                        <a:t>ğretmen</a:t>
                      </a:r>
                      <a:r>
                        <a:rPr lang="tr-TR" sz="2800" b="1" i="0" u="none" strike="noStrike" dirty="0">
                          <a:solidFill>
                            <a:srgbClr val="9D3232"/>
                          </a:solidFill>
                          <a:latin typeface="Arial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9D3232"/>
                          </a:solidFill>
                          <a:latin typeface="Arial Tur"/>
                        </a:rPr>
                        <a:t>Görevlendirme</a:t>
                      </a:r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Sınıf</a:t>
                      </a:r>
                      <a:r>
                        <a:rPr lang="tr-TR" sz="120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Öğretmenliği</a:t>
                      </a:r>
                      <a:endParaRPr lang="tr-TR" sz="120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9364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9D3232"/>
                          </a:solidFill>
                          <a:latin typeface="Arial"/>
                        </a:rPr>
                        <a:t>Ö</a:t>
                      </a:r>
                      <a:r>
                        <a:rPr lang="tr-TR" sz="1200" b="1" i="0" u="none" strike="noStrike" dirty="0">
                          <a:solidFill>
                            <a:srgbClr val="9D3232"/>
                          </a:solidFill>
                          <a:latin typeface="Arial Tur"/>
                        </a:rPr>
                        <a:t>ğretmen</a:t>
                      </a:r>
                      <a:r>
                        <a:rPr lang="tr-TR" sz="2800" b="1" i="0" u="none" strike="noStrike" dirty="0">
                          <a:solidFill>
                            <a:srgbClr val="9D3232"/>
                          </a:solidFill>
                          <a:latin typeface="Arial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9D3232"/>
                          </a:solidFill>
                          <a:latin typeface="Arial Tur"/>
                        </a:rPr>
                        <a:t>Görevlendirme</a:t>
                      </a:r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Sınıf</a:t>
                      </a:r>
                      <a:r>
                        <a:rPr lang="tr-TR" sz="1200" b="1" i="0" u="none" strike="noStrike" baseline="0" dirty="0" smtClean="0">
                          <a:solidFill>
                            <a:srgbClr val="C00000"/>
                          </a:solidFill>
                          <a:latin typeface="Arial Tur"/>
                        </a:rPr>
                        <a:t> Öğretmenliği</a:t>
                      </a:r>
                      <a:endParaRPr lang="tr-TR" sz="1200" b="1" i="0" u="none" strike="noStrike" dirty="0">
                        <a:solidFill>
                          <a:srgbClr val="C00000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93317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93317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>
                        <a:solidFill>
                          <a:srgbClr val="9D3232"/>
                        </a:solidFill>
                        <a:latin typeface="Arial Tur" pitchFamily="34" charset="0"/>
                        <a:cs typeface="Arial Tur" pitchFamily="34" charset="0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93317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800" b="1" i="0" u="none" strike="noStrike" dirty="0" smtClean="0">
                          <a:solidFill>
                            <a:srgbClr val="9D3232"/>
                          </a:solidFill>
                          <a:latin typeface="Arial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9D3232"/>
                        </a:solidFill>
                        <a:latin typeface="Arial Tur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76872" y="2195736"/>
            <a:ext cx="4152524" cy="5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GÖREVLENDİRME PERSONELİMİZ</a:t>
            </a:r>
          </a:p>
          <a:p>
            <a:pPr algn="ctr">
              <a:defRPr/>
            </a:pPr>
            <a:endParaRPr lang="tr-TR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04864" y="1043608"/>
            <a:ext cx="4224532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E:\Documentss\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104" y="1125908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692276"/>
            <a:ext cx="6172200" cy="7051675"/>
          </a:xfrm>
        </p:spPr>
        <p:txBody>
          <a:bodyPr/>
          <a:lstStyle/>
          <a:p>
            <a:pPr eaLnBrk="1" hangingPunct="1"/>
            <a:endParaRPr lang="tr-TR" sz="1200" smtClean="0"/>
          </a:p>
          <a:p>
            <a:pPr eaLnBrk="1" hangingPunct="1"/>
            <a:endParaRPr lang="tr-TR" sz="1200" smtClean="0"/>
          </a:p>
          <a:p>
            <a:pPr eaLnBrk="1" hangingPunct="1"/>
            <a:endParaRPr lang="tr-TR" sz="1200" smtClean="0"/>
          </a:p>
          <a:p>
            <a:pPr eaLnBrk="1" hangingPunct="1">
              <a:buFontTx/>
              <a:buNone/>
            </a:pPr>
            <a:r>
              <a:rPr lang="tr-TR" sz="1200" smtClean="0"/>
              <a:t> </a:t>
            </a:r>
            <a:r>
              <a:rPr lang="tr-TR" smtClean="0"/>
              <a:t>            </a:t>
            </a:r>
            <a:endParaRPr lang="tr-TR" sz="1200" smtClean="0"/>
          </a:p>
          <a:p>
            <a:pPr eaLnBrk="1" hangingPunct="1"/>
            <a:endParaRPr lang="tr-TR" smtClean="0"/>
          </a:p>
        </p:txBody>
      </p:sp>
      <p:graphicFrame>
        <p:nvGraphicFramePr>
          <p:cNvPr id="57592" name="Group 248"/>
          <p:cNvGraphicFramePr>
            <a:graphicFrameLocks noGrp="1"/>
          </p:cNvGraphicFramePr>
          <p:nvPr/>
        </p:nvGraphicFramePr>
        <p:xfrm>
          <a:off x="428605" y="2187712"/>
          <a:ext cx="6000791" cy="6560751"/>
        </p:xfrm>
        <a:graphic>
          <a:graphicData uri="http://schemas.openxmlformats.org/drawingml/2006/table">
            <a:tbl>
              <a:tblPr/>
              <a:tblGrid>
                <a:gridCol w="285751"/>
                <a:gridCol w="1357322"/>
                <a:gridCol w="214314"/>
                <a:gridCol w="642942"/>
                <a:gridCol w="214314"/>
                <a:gridCol w="642942"/>
                <a:gridCol w="214314"/>
                <a:gridCol w="714380"/>
                <a:gridCol w="214314"/>
                <a:gridCol w="653848"/>
                <a:gridCol w="208280"/>
                <a:gridCol w="638070"/>
              </a:tblGrid>
              <a:tr h="523606">
                <a:tc gridSpan="1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Tur" charset="-94"/>
                        </a:rPr>
                        <a:t>PERSONEL VE YARDIMCI HİZMETLER DURUMU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3181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S.No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ADI SOYADI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MEMUR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ŞOF</a:t>
                      </a: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Ö</a:t>
                      </a: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R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BEK</a:t>
                      </a: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Ç</a:t>
                      </a: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İ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HİZMETLİ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AŞ</a:t>
                      </a: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Ç</a:t>
                      </a: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I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609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Asil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Ücretli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Asil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Ücretli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Asil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Ücretli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Asil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Ücretli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Asil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Tur" charset="-94"/>
                        </a:rPr>
                        <a:t>Ücretli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362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 Tur" charset="-94"/>
                        </a:rPr>
                        <a:t>1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Gülşen UYSAL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işkur</a:t>
                      </a: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362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 Tur" charset="-94"/>
                        </a:rPr>
                        <a:t>2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Cemil CÖMERT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362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 Tur" charset="-94"/>
                        </a:rPr>
                        <a:t>3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Dursun ALKAN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876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 Tur" charset="-94"/>
                        </a:rPr>
                        <a:t>4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Rıfat KAYA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917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 Tur" charset="-94"/>
                        </a:rPr>
                        <a:t>5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888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 Tur" charset="-94"/>
                        </a:rPr>
                        <a:t>6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888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 Tur" charset="-94"/>
                        </a:rPr>
                        <a:t>7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888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 Tur" charset="-94"/>
                        </a:rPr>
                        <a:t>8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888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 Tur" charset="-94"/>
                        </a:rPr>
                        <a:t>9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28804" y="971600"/>
            <a:ext cx="4224532" cy="11521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E:\Documentss\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4" y="693860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35" name="Line 950"/>
          <p:cNvSpPr>
            <a:spLocks noChangeShapeType="1"/>
          </p:cNvSpPr>
          <p:nvPr/>
        </p:nvSpPr>
        <p:spPr bwMode="auto">
          <a:xfrm>
            <a:off x="1169988" y="456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536" name="Line 952"/>
          <p:cNvSpPr>
            <a:spLocks noChangeShapeType="1"/>
          </p:cNvSpPr>
          <p:nvPr/>
        </p:nvSpPr>
        <p:spPr bwMode="auto">
          <a:xfrm>
            <a:off x="2911475" y="456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537" name="Line 1134"/>
          <p:cNvSpPr>
            <a:spLocks noChangeShapeType="1"/>
          </p:cNvSpPr>
          <p:nvPr/>
        </p:nvSpPr>
        <p:spPr bwMode="auto">
          <a:xfrm>
            <a:off x="1169988" y="456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538" name="Line 1136"/>
          <p:cNvSpPr>
            <a:spLocks noChangeShapeType="1"/>
          </p:cNvSpPr>
          <p:nvPr/>
        </p:nvSpPr>
        <p:spPr bwMode="auto">
          <a:xfrm>
            <a:off x="2911475" y="456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573" name="Line 1285"/>
          <p:cNvSpPr>
            <a:spLocks noChangeShapeType="1"/>
          </p:cNvSpPr>
          <p:nvPr/>
        </p:nvSpPr>
        <p:spPr bwMode="auto">
          <a:xfrm>
            <a:off x="1169988" y="456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574" name="Line 1287"/>
          <p:cNvSpPr>
            <a:spLocks noChangeShapeType="1"/>
          </p:cNvSpPr>
          <p:nvPr/>
        </p:nvSpPr>
        <p:spPr bwMode="auto">
          <a:xfrm>
            <a:off x="2911475" y="456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213150" y="2071663"/>
          <a:ext cx="6384202" cy="6878619"/>
        </p:xfrm>
        <a:graphic>
          <a:graphicData uri="http://schemas.openxmlformats.org/drawingml/2006/table">
            <a:tbl>
              <a:tblPr/>
              <a:tblGrid>
                <a:gridCol w="1846194"/>
                <a:gridCol w="1788640"/>
                <a:gridCol w="1646963"/>
                <a:gridCol w="1102405"/>
              </a:tblGrid>
              <a:tr h="306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Sınıf/Şube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Erkek Öğrenci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Kız Öğrenci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Anasınıfı / A 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10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8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18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Anasınıfı / B 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7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7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14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Sınıf / A 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13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13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26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Sınıf / B 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11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16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27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Sınıf /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10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15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25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Sınıf /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13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12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25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Sınıf /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11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17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28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Sınıf /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9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12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21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Sınıf /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12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12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24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Sınıf / A 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14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12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26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Sınıf / B Şubesi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13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11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24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Sınıf / C Şubesi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15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13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28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Sınıf / A Şubesi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12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10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22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Sınıf / B şubesi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9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13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22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Sınıf / C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Şubesi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14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9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23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ORTALAMA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DERSLİK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BAŞINA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23</a:t>
                      </a:r>
                      <a:endParaRPr lang="tr-T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  <a:tr h="273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Genel 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173</a:t>
                      </a:r>
                      <a:endParaRPr lang="tr-TR" sz="1400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170</a:t>
                      </a:r>
                      <a:endParaRPr lang="tr-TR" sz="1400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343</a:t>
                      </a:r>
                      <a:endParaRPr lang="tr-TR" sz="1400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7C1E3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B7C1E3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060848" y="827584"/>
            <a:ext cx="4536504" cy="11521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E61A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E61A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E:\Documentss\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611560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2900" y="2071670"/>
            <a:ext cx="6254452" cy="6748802"/>
          </a:xfrm>
          <a:solidFill>
            <a:srgbClr val="F6FCBA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tr-TR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tr-TR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GENEL DURUM</a:t>
            </a:r>
          </a:p>
          <a:p>
            <a:pPr algn="ctr">
              <a:buNone/>
            </a:pPr>
            <a:endParaRPr lang="tr-T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ÇALIŞMALARIMIZ</a:t>
            </a:r>
            <a:r>
              <a:rPr lang="tr-TR" sz="5100" dirty="0" smtClean="0"/>
              <a:t>:</a:t>
            </a:r>
          </a:p>
          <a:p>
            <a:pPr>
              <a:buNone/>
            </a:pPr>
            <a:endParaRPr lang="tr-TR" dirty="0" smtClean="0"/>
          </a:p>
          <a:p>
            <a:pPr marL="514350" indent="-514350" algn="ctr">
              <a:buNone/>
            </a:pP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         1.  Öğrencilerin Sosyal İlişkilerini Geliştirmek Amacıyla Egzersiz Sayımız azami ölçüde yüksek tutulacaktır.</a:t>
            </a:r>
          </a:p>
          <a:p>
            <a:pPr marL="514350" indent="-514350" algn="ctr">
              <a:buNone/>
            </a:pP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         2.  Okul Bahçe Düzenlemelerimiz.</a:t>
            </a:r>
          </a:p>
          <a:p>
            <a:pPr marL="514350" indent="-514350" algn="ctr">
              <a:buNone/>
            </a:pP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         3.  Okulda Bakım İsteyen Bölümler</a:t>
            </a:r>
          </a:p>
          <a:p>
            <a:pPr marL="514350" indent="-514350" algn="ctr">
              <a:buNone/>
            </a:pP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         4. Kurslar Açılmasına Çalışılmaktadır.</a:t>
            </a:r>
          </a:p>
          <a:p>
            <a:pPr marL="514350" indent="-514350" algn="ctr">
              <a:buNone/>
            </a:pP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         5.  Okul kütüphanesi ile ilgili özendirici çalışmalar yapılmaktadır.</a:t>
            </a:r>
          </a:p>
          <a:p>
            <a:pPr marL="514350" indent="-514350" algn="ctr">
              <a:buNone/>
            </a:pP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6- </a:t>
            </a: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Güvenlik önlemleri olarak kamera sistemi mevcut olup çalışmayan kameralar  yaptırılmıştır. 15 kamera aktif </a:t>
            </a:r>
            <a:r>
              <a:rPr lang="tr-TR" sz="3400" dirty="0" err="1" smtClean="0">
                <a:solidFill>
                  <a:schemeClr val="accent1">
                    <a:lumMod val="50000"/>
                  </a:schemeClr>
                </a:solidFill>
              </a:rPr>
              <a:t>olrak</a:t>
            </a: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 çalışmaktadır</a:t>
            </a:r>
          </a:p>
          <a:p>
            <a:pPr marL="514350" indent="-514350">
              <a:buNone/>
            </a:pPr>
            <a:r>
              <a:rPr lang="tr-TR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 Merdivenler kaymaz bantla kaplanmış düşmeler engellenmiştir.</a:t>
            </a:r>
          </a:p>
          <a:p>
            <a:pPr marL="514350" indent="-514350">
              <a:buNone/>
            </a:pPr>
            <a:r>
              <a:rPr lang="tr-TR" sz="3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İHTİYAÇLARIMIZ</a:t>
            </a:r>
            <a:r>
              <a:rPr lang="tr-TR" sz="5100" dirty="0" smtClean="0"/>
              <a:t>:</a:t>
            </a:r>
          </a:p>
          <a:p>
            <a:pPr marL="514350" indent="-514350">
              <a:buNone/>
            </a:pPr>
            <a:endParaRPr lang="tr-TR" sz="5100" dirty="0" smtClean="0"/>
          </a:p>
          <a:p>
            <a:pPr marL="914400" indent="-914400" algn="ctr">
              <a:buNone/>
            </a:pP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Okul oyun bahçesine çeşitli oyun ve etkinlik alanları ve donatıları oluşturulmalıdır.</a:t>
            </a:r>
            <a:endParaRPr lang="tr-TR" sz="3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indent="-914400" algn="ctr">
              <a:buNone/>
            </a:pP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2. Sportif faaliyetler için masa tenisi  araç gereçleri ve malzeme dolapları temin edilmelidir. </a:t>
            </a:r>
          </a:p>
          <a:p>
            <a:pPr marL="914400" indent="-914400" algn="ctr">
              <a:buNone/>
            </a:pPr>
            <a:r>
              <a:rPr lang="tr-TR" sz="3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sz="3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indent="-914400"/>
            <a:endParaRPr lang="tr-TR" sz="3400" dirty="0" smtClean="0"/>
          </a:p>
          <a:p>
            <a:pPr marL="914400" indent="-914400"/>
            <a:endParaRPr lang="tr-TR" sz="3400" dirty="0" smtClean="0"/>
          </a:p>
          <a:p>
            <a:pPr marL="514350" indent="-514350">
              <a:buAutoNum type="arabicPeriod"/>
            </a:pPr>
            <a:endParaRPr lang="tr-TR" dirty="0" smtClean="0"/>
          </a:p>
          <a:p>
            <a:pPr marL="514350" indent="-514350">
              <a:buAutoNum type="arabicPeriod"/>
            </a:pPr>
            <a:endParaRPr lang="tr-TR" dirty="0" smtClean="0"/>
          </a:p>
          <a:p>
            <a:pPr marL="514350" indent="-514350">
              <a:buAutoNum type="arabicPeriod"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10" descr="E:\Documentss\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88" y="611560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60848" y="827704"/>
            <a:ext cx="4536504" cy="1080000"/>
          </a:xfrm>
          <a:prstGeom prst="rect">
            <a:avLst/>
          </a:prstGeom>
          <a:solidFill>
            <a:srgbClr val="F6FCBA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PLANLANAN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 ÇALIŞMALAR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KAUÇUK KAPLAMA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9" name="8 Metin Yer Tutucusu"/>
          <p:cNvSpPr>
            <a:spLocks noGrp="1"/>
          </p:cNvSpPr>
          <p:nvPr>
            <p:ph type="body" sz="half" idx="3"/>
          </p:nvPr>
        </p:nvSpPr>
        <p:spPr>
          <a:xfrm>
            <a:off x="3483769" y="2479676"/>
            <a:ext cx="3031331" cy="21643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tr-TR" dirty="0" smtClean="0"/>
              <a:t>OKUL BAHÇESİNDEN SÖKÜLEN POTA, KALE DİREĞİ VE VOLEYBOY DİREKLERİNİN YENİLERİNİN MONTAJI</a:t>
            </a:r>
            <a:endParaRPr lang="tr-TR" dirty="0"/>
          </a:p>
        </p:txBody>
      </p:sp>
      <p:pic>
        <p:nvPicPr>
          <p:cNvPr id="143363" name="Picture 3" descr="C:\Users\Bolat\Desktop\DCIM\129___12\IMG_60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0648" y="3635896"/>
            <a:ext cx="3030538" cy="2272904"/>
          </a:xfrm>
          <a:prstGeom prst="rect">
            <a:avLst/>
          </a:prstGeom>
          <a:noFill/>
        </p:spPr>
      </p:pic>
      <p:pic>
        <p:nvPicPr>
          <p:cNvPr id="143364" name="Picture 4" descr="C:\Users\Bolat\Desktop\POT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4563" y="4780161"/>
            <a:ext cx="3030537" cy="2272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39285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1619672"/>
            <a:ext cx="3030141" cy="1733128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6FCBA"/>
                </a:solidFill>
              </a:rPr>
              <a:t>YAŞLANAN VE TEHLİKE ARZEDEN AĞAÇLARIN YENİLENMESİ</a:t>
            </a:r>
            <a:endParaRPr lang="tr-TR" dirty="0">
              <a:solidFill>
                <a:srgbClr val="F6FCBA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3483769" y="2479676"/>
            <a:ext cx="3031331" cy="2524371"/>
          </a:xfrm>
        </p:spPr>
        <p:txBody>
          <a:bodyPr>
            <a:normAutofit/>
          </a:bodyPr>
          <a:lstStyle/>
          <a:p>
            <a:pPr algn="r"/>
            <a:endParaRPr lang="tr-T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4386" name="Picture 2" descr="C:\Users\Bolat\Desktop\AĞAÇ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3347864"/>
            <a:ext cx="3030538" cy="3898158"/>
          </a:xfrm>
          <a:prstGeom prst="rect">
            <a:avLst/>
          </a:prstGeom>
          <a:noFill/>
        </p:spPr>
      </p:pic>
      <p:sp>
        <p:nvSpPr>
          <p:cNvPr id="8" name="7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0" y="2580640"/>
            <a:ext cx="6858000" cy="5852160"/>
          </a:xfrm>
          <a:effectLst>
            <a:outerShdw blurRad="393700" dist="38100" dir="13500000" sx="152000" sy="152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tr-TR" sz="7200" b="1" dirty="0" smtClean="0">
                <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YAPTIĞIMIZ  VE YAPACAĞIMIZ BÜTÜN ÇALIŞMALAR</a:t>
            </a:r>
            <a:endParaRPr lang="tr-TR" sz="7200" b="1" dirty="0">
              <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  <a:gradFill>
                <a:gsLst>
                  <a:gs pos="0">
                    <a:schemeClr val="bg1">
                      <a:lumMod val="65000"/>
                      <a:lumOff val="35000"/>
                    </a:schemeClr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476672" y="5868144"/>
            <a:ext cx="5829300" cy="2304256"/>
          </a:xfrm>
        </p:spPr>
        <p:txBody>
          <a:bodyPr/>
          <a:lstStyle/>
          <a:p>
            <a:pPr algn="ctr"/>
            <a:r>
              <a:rPr lang="tr-TR" dirty="0" smtClean="0"/>
              <a:t>OKULUMUZ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smtClean="0"/>
              <a:t>ÖĞRENCİLERİMİZ</a:t>
            </a:r>
            <a:endParaRPr lang="tr-TR" dirty="0"/>
          </a:p>
        </p:txBody>
      </p:sp>
      <p:pic>
        <p:nvPicPr>
          <p:cNvPr id="145410" name="Picture 2" descr="C:\Users\Bolat\Desktop\DCIM\129___12\IMG_6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528"/>
            <a:ext cx="6858000" cy="3075806"/>
          </a:xfrm>
          <a:prstGeom prst="rect">
            <a:avLst/>
          </a:prstGeom>
          <a:noFill/>
        </p:spPr>
      </p:pic>
      <p:pic>
        <p:nvPicPr>
          <p:cNvPr id="145411" name="Picture 3" descr="C:\Users\Bolat\Desktop\DCIM\129___12\IMG_6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7984"/>
            <a:ext cx="685800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2696" y="539552"/>
            <a:ext cx="5832648" cy="6048672"/>
          </a:xfrm>
          <a:prstGeom prst="horizontalScroll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Bolat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İlkokulu</a:t>
            </a:r>
          </a:p>
          <a:p>
            <a:pPr algn="ctr">
              <a:defRPr/>
            </a:pPr>
            <a:endParaRPr lang="tr-T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  <a:cs typeface="Times New Roman" pitchFamily="18" charset="0"/>
              </a:rPr>
              <a:t>Okulumuza </a:t>
            </a:r>
            <a:r>
              <a:rPr lang="tr-TR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  <a:cs typeface="Times New Roman" pitchFamily="18" charset="0"/>
              </a:rPr>
              <a:t>Hoşgeldiniz</a:t>
            </a:r>
            <a:endParaRPr lang="tr-TR" sz="6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48680" y="3923928"/>
            <a:ext cx="5829300" cy="72008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İLÇEMİZ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>
          <a:xfrm>
            <a:off x="548680" y="7131051"/>
            <a:ext cx="5829300" cy="2012949"/>
          </a:xfrm>
          <a:solidFill>
            <a:srgbClr val="FF0000"/>
          </a:solidFill>
          <a:ln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</a:ln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pPr algn="ctr"/>
            <a:r>
              <a:rPr lang="tr-TR" sz="8800" b="1" dirty="0" smtClean="0"/>
              <a:t>ÜLKEMİZ</a:t>
            </a:r>
          </a:p>
          <a:p>
            <a:r>
              <a:rPr lang="tr-TR" dirty="0" smtClean="0"/>
              <a:t>                                                                        İÇİNDİR…</a:t>
            </a:r>
            <a:endParaRPr lang="tr-TR" dirty="0"/>
          </a:p>
        </p:txBody>
      </p:sp>
      <p:pic>
        <p:nvPicPr>
          <p:cNvPr id="146434" name="Picture 2" descr="http://mw2.google.com/mw-panoramio/photos/medium/13384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539552"/>
            <a:ext cx="6480720" cy="3171826"/>
          </a:xfrm>
          <a:prstGeom prst="rect">
            <a:avLst/>
          </a:prstGeom>
          <a:noFill/>
        </p:spPr>
      </p:pic>
      <p:pic>
        <p:nvPicPr>
          <p:cNvPr id="146436" name="Picture 4" descr="http://www.suluovalilar.com/FileUpload/ds182802/File/zzz-suluova_nufus_mod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539552"/>
            <a:ext cx="4857750" cy="1031702"/>
          </a:xfrm>
          <a:prstGeom prst="rect">
            <a:avLst/>
          </a:prstGeom>
          <a:noFill/>
        </p:spPr>
      </p:pic>
      <p:pic>
        <p:nvPicPr>
          <p:cNvPr id="146437" name="Picture 5" descr="C:\Users\Bolat\Desktop\TÜRKİ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8024"/>
            <a:ext cx="6858000" cy="2646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92696" y="0"/>
            <a:ext cx="5829300" cy="1816608"/>
          </a:xfrm>
        </p:spPr>
        <p:txBody>
          <a:bodyPr/>
          <a:lstStyle/>
          <a:p>
            <a:r>
              <a:rPr lang="tr-TR" sz="4000" dirty="0" smtClean="0"/>
              <a:t>EĞİTİM İÇİN EL ELE</a:t>
            </a:r>
            <a:br>
              <a:rPr lang="tr-TR" sz="4000" dirty="0" smtClean="0"/>
            </a:br>
            <a:r>
              <a:rPr lang="tr-TR" sz="4000" dirty="0" smtClean="0"/>
              <a:t> HEP BİRLİKTE DAHA İYİYE</a:t>
            </a:r>
            <a:endParaRPr lang="tr-TR" sz="40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8722" name="Picture 2" descr="C:\Users\Bolat\Desktop\slide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1720"/>
            <a:ext cx="6858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3555" name="Rectangle 3" descr="%25"/>
          <p:cNvSpPr>
            <a:spLocks noGrp="1" noChangeArrowheads="1"/>
          </p:cNvSpPr>
          <p:nvPr>
            <p:ph idx="1"/>
          </p:nvPr>
        </p:nvSpPr>
        <p:spPr>
          <a:xfrm rot="21363276">
            <a:off x="342900" y="2580640"/>
            <a:ext cx="6172200" cy="5852160"/>
          </a:xfrm>
          <a:gradFill flip="none" rotWithShape="1">
            <a:gsLst>
              <a:gs pos="0">
                <a:schemeClr val="accent3">
                  <a:tint val="70000"/>
                  <a:satMod val="130000"/>
                </a:schemeClr>
              </a:gs>
              <a:gs pos="43000">
                <a:schemeClr val="accent3">
                  <a:tint val="44000"/>
                  <a:satMod val="165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sz="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sz="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OKULUMUZUN  TARİHÇESİ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sz="1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Okulumuz ilk olarak 1976 yılında eğitim öğretime açılmıştır ve halen eğitim öğretim devam etmektedir.</a:t>
            </a:r>
          </a:p>
          <a:p>
            <a:pPr algn="ctr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Hacı "Bekir BOLAT" 2700 m2 olan arsasını okul yeri olarak bağışlamıştır.  Okulumuz Amasya İl İdare Kurulunun 06.09.1977 tarih ve 4797-429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no'lu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kararı ile Hacı Bekir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BOLAT'ın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soyadı olan "BOLAT" adını almıştır.</a:t>
            </a:r>
          </a:p>
          <a:p>
            <a:pPr algn="ctr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Okulumuz 1976-1977 öğretim yılında 6 öğretmen ve 112 öğrenci ile eğitim öğretime tek katlı olarak açılmıştır.  1982-1983 öğretim yılında ikinci katı, 2006-2007 öğretim yılında ek binası yapılarak eğitim öğretime devam edilmektedir.</a:t>
            </a: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Okulumuz bünyesinde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13 derslik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bir ana sınıfı,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şube, 1 müdür odası, 1 müdür yardımcısı odası, 1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öğretmenler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odası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 kütüphane, 1 kantin  mevcuttur.</a:t>
            </a:r>
          </a:p>
          <a:p>
            <a:pPr algn="ctr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Okulumuzda halen 1 müdür, 1 müdür yardımcısı,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öğretmen, 3 hizmetli ve 367 öğrenciyle eğitim ve öğretime normal eğitim olarak devam edilmektedir.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44824" y="179512"/>
            <a:ext cx="5013176" cy="2304256"/>
          </a:xfrm>
          <a:prstGeom prst="irregularSeal1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E:\Documentss\ME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96" y="395536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32656" y="2071666"/>
          <a:ext cx="6240756" cy="5162251"/>
        </p:xfrm>
        <a:graphic>
          <a:graphicData uri="http://schemas.openxmlformats.org/drawingml/2006/table">
            <a:tbl>
              <a:tblPr/>
              <a:tblGrid>
                <a:gridCol w="6240756"/>
              </a:tblGrid>
              <a:tr h="12403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 dirty="0">
                          <a:solidFill>
                            <a:srgbClr val="95373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OKULUMUZU </a:t>
                      </a:r>
                      <a:r>
                        <a:rPr lang="tr-TR" sz="3200" b="1" i="0" u="none" strike="noStrike" dirty="0" smtClean="0">
                          <a:solidFill>
                            <a:srgbClr val="95373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TANIYALIM</a:t>
                      </a:r>
                    </a:p>
                  </a:txBody>
                  <a:tcPr marL="6444" marR="6444" marT="6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82928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Okulumuzda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Müdür Odası, Müdür Yardımcısı Odası,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Yardımcı Hizmetler Odası, Öğretmenler Odası (2) olmak üzere toplam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idari bölüm bulunmaktadır</a:t>
                      </a:r>
                    </a:p>
                  </a:txBody>
                  <a:tcPr marL="6444" marR="6444" marT="6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11032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Okulumuz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Blokta tüm </a:t>
                      </a:r>
                      <a:r>
                        <a:rPr lang="tr-T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sınıflar </a:t>
                      </a:r>
                      <a:r>
                        <a:rPr lang="tr-T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ile Anasınıfı A ve B sınıfları </a:t>
                      </a:r>
                      <a:r>
                        <a:rPr lang="tr-T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 kütüphane ile mescit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bulunmaktadır.</a:t>
                      </a:r>
                      <a:r>
                        <a:rPr lang="tr-T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4" marR="6444" marT="6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604826"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4" marR="6444" marT="6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829282"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4" marR="6444" marT="6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5552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4" marR="6444" marT="6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04864" y="899592"/>
            <a:ext cx="4392488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E:\Documentss\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611560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 descr="%80"/>
          <p:cNvSpPr>
            <a:spLocks noGrp="1" noChangeArrowheads="1"/>
          </p:cNvSpPr>
          <p:nvPr>
            <p:ph idx="1"/>
          </p:nvPr>
        </p:nvSpPr>
        <p:spPr>
          <a:xfrm>
            <a:off x="214290" y="2000232"/>
            <a:ext cx="6429420" cy="6892248"/>
          </a:xfr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tr-T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1- Okulun Misyonu ve Vizyonu</a:t>
            </a:r>
          </a:p>
        </p:txBody>
      </p:sp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357736" y="2428860"/>
            <a:ext cx="6095600" cy="233910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MİSYONUMUZ</a:t>
            </a:r>
            <a:r>
              <a:rPr lang="tr-TR" b="1" dirty="0" smtClean="0"/>
              <a:t> 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Öğrencilerimizin </a:t>
            </a:r>
            <a:r>
              <a:rPr lang="tr-TR" dirty="0">
                <a:solidFill>
                  <a:srgbClr val="002060"/>
                </a:solidFill>
              </a:rPr>
              <a:t>zihinlerinde, insana, düşünceye,özgürlüğe ahlaka ve kültürel mirasa saygıya dayanan bir </a:t>
            </a:r>
            <a:r>
              <a:rPr lang="tr-TR" dirty="0" smtClean="0">
                <a:solidFill>
                  <a:srgbClr val="002060"/>
                </a:solidFill>
              </a:rPr>
              <a:t>eğitim </a:t>
            </a:r>
            <a:r>
              <a:rPr lang="tr-TR" dirty="0">
                <a:solidFill>
                  <a:srgbClr val="002060"/>
                </a:solidFill>
              </a:rPr>
              <a:t>anlayışının yayılmasına katkıda bulunmak, 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       Öğrencilerimizi toplumun sorumlu ve uyumlu ,toplum ilke ve değerlerine sahip, kendini ifade edebilen bireyleri olarak yetiştirmek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27652" name="Rectangle 20"/>
          <p:cNvSpPr>
            <a:spLocks noChangeArrowheads="1"/>
          </p:cNvSpPr>
          <p:nvPr/>
        </p:nvSpPr>
        <p:spPr bwMode="auto">
          <a:xfrm>
            <a:off x="357736" y="5292080"/>
            <a:ext cx="6095600" cy="3170099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VİZYONUMUZ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Tercih </a:t>
            </a:r>
            <a:r>
              <a:rPr lang="tr-TR" dirty="0">
                <a:solidFill>
                  <a:srgbClr val="002060"/>
                </a:solidFill>
              </a:rPr>
              <a:t>edilen ve  takdir gören </a:t>
            </a:r>
            <a:r>
              <a:rPr lang="tr-TR" dirty="0" smtClean="0">
                <a:solidFill>
                  <a:srgbClr val="002060"/>
                </a:solidFill>
              </a:rPr>
              <a:t>bir okul olmak ve okulunu </a:t>
            </a:r>
            <a:r>
              <a:rPr lang="tr-TR" dirty="0">
                <a:solidFill>
                  <a:srgbClr val="002060"/>
                </a:solidFill>
              </a:rPr>
              <a:t>seven ve ilgi duyan elemanlar yetiştirmek</a:t>
            </a:r>
            <a:r>
              <a:rPr lang="tr-TR" dirty="0" smtClean="0">
                <a:solidFill>
                  <a:srgbClr val="002060"/>
                </a:solidFill>
              </a:rPr>
              <a:t>. Kültürel </a:t>
            </a:r>
            <a:r>
              <a:rPr lang="tr-TR" dirty="0">
                <a:solidFill>
                  <a:srgbClr val="002060"/>
                </a:solidFill>
              </a:rPr>
              <a:t>mirası değerlendirebilen, yaşanan hayatı yorumlayabilen, problemlere çözüm üretebilen bireyler   yetiştirmek.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       Okulun fiziki şartlarını en iyi duruma getirerek, karşılaşılabilecek problemleri en aza indirip eğitimde kaliteyi artırarak dünya standartlarında bir eğitim kurumu olmak.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       Öğrencilerimizi kendine, ailesine ve topluma yararlı bireyler olarak yetiştirmek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0848" y="683568"/>
            <a:ext cx="4608512" cy="1152128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E:\Documentss\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467544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42852" y="2000232"/>
            <a:ext cx="6572272" cy="6929486"/>
          </a:xfr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tr-TR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tr-TR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AMAÇLARIMIZ</a:t>
            </a:r>
            <a:endParaRPr lang="tr-TR" sz="35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Öğrencilerin olumlu davranışlar kazanmasını sağlamak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2. Öğrencilerin öğrenmeye aktif katılımını sağlayacak ortam ve  imkanları sunmak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tr-TR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3. Öğrencilerimizin her türlü olumsuz davranış ve alışkanlıklardan uzak durmaları için gerekli bilgi, birikim ve donanıma sahip  bilinçli bireyler olarak yetişmesini sağlamak.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4. Öğrencilerin bireysel farklılıklarını, ilgilerini ön plana çıkararak yetenekleri istikametinde geleceğe hazırlamak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tr-TR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5. Öğrencilerin, okul içinde ve okul dışında sağlıklı arkadaşlıklar , sosyal ilişkiler kurmasını ve toplum bilinci ile yetişmelerini sağlamak.</a:t>
            </a:r>
            <a:b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6. Her alanda başarılı öğrencileri ödüllendirmek ve  öğrencileri teşvik edici çalışmalar yapmak.</a:t>
            </a:r>
            <a:endParaRPr lang="tr-TR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7. Okul-Aile-Öğretmen işbirliğine gereken önemi göstererek eğitimin kalitesini artırmak.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Aynı bağlamda etkili iletişim ile sorunları asgari düzeylere indirmek minimize etmek veya ortadan kaldırmak.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tr-TR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Rehberlik çalışmalarına gereken önemi vermek ve öğrenci velileriyle sürekli  iletişim  içinde olmak.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sz="1400" b="1" dirty="0" smtClean="0"/>
              <a:t/>
            </a:r>
            <a:br>
              <a:rPr lang="tr-TR" sz="1400" b="1" dirty="0" smtClean="0"/>
            </a:br>
            <a:endParaRPr lang="tr-TR" sz="1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tr-TR" sz="1600" b="1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6832" y="611560"/>
            <a:ext cx="4800596" cy="122413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E61A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E61A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E:\Documentss\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467544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 descr="%10"/>
          <p:cNvSpPr>
            <a:spLocks noGrp="1" noChangeArrowheads="1"/>
          </p:cNvSpPr>
          <p:nvPr>
            <p:ph idx="1"/>
          </p:nvPr>
        </p:nvSpPr>
        <p:spPr>
          <a:xfrm>
            <a:off x="142852" y="1928794"/>
            <a:ext cx="6505599" cy="6858048"/>
          </a:xfr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tr-TR" sz="1800" b="1" dirty="0" smtClean="0"/>
              <a:t>              </a:t>
            </a:r>
            <a:endParaRPr lang="tr-TR" sz="1400" b="1" dirty="0" smtClean="0"/>
          </a:p>
          <a:p>
            <a:pPr marL="0" eaLnBrk="1" hangingPunct="1">
              <a:lnSpc>
                <a:spcPct val="90000"/>
              </a:lnSpc>
              <a:buFontTx/>
              <a:buNone/>
            </a:pPr>
            <a:endParaRPr lang="tr-TR" sz="1400" b="1" dirty="0" smtClean="0"/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tr-TR" sz="1800" b="1" dirty="0" smtClean="0">
                <a:solidFill>
                  <a:srgbClr val="002060"/>
                </a:solidFill>
              </a:rPr>
              <a:t>             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Okul içinde ve dışında yapılacak sosyal aktivitelere öğrencilerin katılımını sağlamak. Sosyal aktivitelere önem vermek ve bu amaçla etkinlikler , geziler düzenlenmesini sağlamak.</a:t>
            </a:r>
          </a:p>
          <a:p>
            <a:pPr marL="0" algn="ctr" eaLnBrk="1" hangingPunct="1">
              <a:lnSpc>
                <a:spcPct val="90000"/>
              </a:lnSpc>
              <a:buFontTx/>
              <a:buNone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Öncelikle okulda sağlıklı bir ortam sunarak sağlıklı nesiller yetişmesine katkıda bulunmak.</a:t>
            </a:r>
          </a:p>
          <a:p>
            <a:pPr marL="0" algn="ctr" eaLnBrk="1" hangingPunct="1">
              <a:lnSpc>
                <a:spcPct val="90000"/>
              </a:lnSpc>
              <a:buFontTx/>
              <a:buNone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12- Hem öğrencilerin hem öğretmenlerin ve yardımcı personelin moral ve motivasyonunu en düzeyde tutmak için gerekli çalışmaları yapmak. Alınabilecek en üst verimi alarak okulun her alanda çıtasını yüksek tutmak.</a:t>
            </a:r>
          </a:p>
          <a:p>
            <a:pPr marL="0" algn="ctr" eaLnBrk="1" hangingPunct="1">
              <a:lnSpc>
                <a:spcPct val="90000"/>
              </a:lnSpc>
              <a:buFontTx/>
              <a:buNone/>
            </a:pPr>
            <a:endParaRPr lang="tr-TR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 eaLnBrk="1" hangingPunct="1">
              <a:lnSpc>
                <a:spcPct val="90000"/>
              </a:lnSpc>
              <a:buFontTx/>
              <a:buNone/>
            </a:pP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lnSpc>
                <a:spcPct val="90000"/>
              </a:lnSpc>
            </a:pPr>
            <a:endParaRPr lang="tr-TR" sz="3600" b="1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6832" y="611560"/>
            <a:ext cx="4725144" cy="1152128"/>
          </a:xfrm>
          <a:prstGeom prst="rect">
            <a:avLst/>
          </a:prstGeom>
          <a:gradFill flip="none" rotWithShape="1">
            <a:gsLst>
              <a:gs pos="0">
                <a:srgbClr val="DBFDFC">
                  <a:shade val="30000"/>
                  <a:satMod val="115000"/>
                </a:srgbClr>
              </a:gs>
              <a:gs pos="50000">
                <a:srgbClr val="DBFDFC">
                  <a:shade val="67500"/>
                  <a:satMod val="115000"/>
                </a:srgbClr>
              </a:gs>
              <a:gs pos="100000">
                <a:srgbClr val="DBFDFC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>
              <a:defRPr/>
            </a:pP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200" b="1" dirty="0" smtClean="0">
                <a:solidFill>
                  <a:srgbClr val="E61A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  <a:endParaRPr lang="tr-TR" sz="3200" b="1" dirty="0">
              <a:solidFill>
                <a:srgbClr val="E61A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E:\Documentss\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395536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 descr="%10"/>
          <p:cNvSpPr>
            <a:spLocks noGrp="1" noChangeArrowheads="1"/>
          </p:cNvSpPr>
          <p:nvPr>
            <p:ph idx="1"/>
          </p:nvPr>
        </p:nvSpPr>
        <p:spPr>
          <a:xfrm>
            <a:off x="215477" y="2000232"/>
            <a:ext cx="6525891" cy="6964256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1200" b="1" dirty="0" smtClean="0"/>
              <a:t>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3100" b="1" u="sng" dirty="0" smtClean="0">
                <a:solidFill>
                  <a:srgbClr val="E61ABF"/>
                </a:solidFill>
              </a:rPr>
              <a:t>STRATEJİK  HEDEFLERİMİZ</a:t>
            </a:r>
            <a:r>
              <a:rPr lang="tr-TR" b="1" u="sng" dirty="0" smtClean="0">
                <a:solidFill>
                  <a:srgbClr val="E61ABF"/>
                </a:solidFill>
              </a:rPr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sz="2400" b="1" u="sng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2300" b="1" dirty="0" smtClean="0">
                <a:solidFill>
                  <a:srgbClr val="C230C5"/>
                </a:solidFill>
                <a:latin typeface="Times New Roman" pitchFamily="18" charset="0"/>
                <a:cs typeface="Times New Roman" pitchFamily="18" charset="0"/>
              </a:rPr>
              <a:t>       1. İnsan yaşamına anlam kazandıran, insanın insanca yaşamasına yardımcı olan, insanların birbirlerini anlayabilmeleri için gerekli olan temel iletişim kodlarını bünyesinde taşıyan, İnsan ilişkilerini düzenleyen eğitimini öğrencilere kazandırmaya çalışmak.</a:t>
            </a:r>
          </a:p>
          <a:p>
            <a:pPr algn="ctr" eaLnBrk="1" hangingPunct="1">
              <a:lnSpc>
                <a:spcPct val="80000"/>
              </a:lnSpc>
            </a:pPr>
            <a:endParaRPr lang="tr-TR" sz="2300" b="1" dirty="0" smtClean="0">
              <a:solidFill>
                <a:srgbClr val="C230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2300" b="1" dirty="0" smtClean="0">
                <a:solidFill>
                  <a:srgbClr val="C230C5"/>
                </a:solidFill>
                <a:latin typeface="Times New Roman" pitchFamily="18" charset="0"/>
                <a:cs typeface="Times New Roman" pitchFamily="18" charset="0"/>
              </a:rPr>
              <a:t>       2. İnsana, düşünceye, özgürlüğe, ahlaki değerlere ve kültürel mirasa saygı temeline dayalı etik anlayışına sahip öğrenciler yetiştirmek.</a:t>
            </a:r>
          </a:p>
          <a:p>
            <a:pPr algn="ctr" eaLnBrk="1" hangingPunct="1">
              <a:lnSpc>
                <a:spcPct val="80000"/>
              </a:lnSpc>
            </a:pPr>
            <a:endParaRPr lang="tr-TR" sz="2300" b="1" dirty="0" smtClean="0">
              <a:solidFill>
                <a:srgbClr val="C230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2300" b="1" dirty="0" smtClean="0">
                <a:solidFill>
                  <a:srgbClr val="C230C5"/>
                </a:solidFill>
                <a:latin typeface="Times New Roman" pitchFamily="18" charset="0"/>
                <a:cs typeface="Times New Roman" pitchFamily="18" charset="0"/>
              </a:rPr>
              <a:t>       3. Akıl ve Bilimi rehber edinen, evrensel değerlere saygılı, bireysel beklentilerle  uyumlu ve ülkenin ihtiyaçlarına cevap vermeye odaklı öğrenciler yetiştirmek.</a:t>
            </a:r>
          </a:p>
          <a:p>
            <a:pPr algn="ctr" eaLnBrk="1" hangingPunct="1">
              <a:lnSpc>
                <a:spcPct val="80000"/>
              </a:lnSpc>
            </a:pPr>
            <a:endParaRPr lang="tr-TR" sz="2300" b="1" dirty="0" smtClean="0">
              <a:solidFill>
                <a:srgbClr val="C230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2300" b="1" dirty="0" smtClean="0">
                <a:solidFill>
                  <a:srgbClr val="C230C5"/>
                </a:solidFill>
                <a:latin typeface="Times New Roman" pitchFamily="18" charset="0"/>
                <a:cs typeface="Times New Roman" pitchFamily="18" charset="0"/>
              </a:rPr>
              <a:t>       4. Öğrencileri her yıl ulusal ve uluslararası proje yarışmalarına katılmaya teşvik etmek, desteklemek ve ödüllendirmek 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sz="2300" b="1" dirty="0" smtClean="0">
              <a:solidFill>
                <a:srgbClr val="C230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2300" b="1" dirty="0" smtClean="0">
                <a:solidFill>
                  <a:srgbClr val="C230C5"/>
                </a:solidFill>
                <a:latin typeface="Times New Roman" pitchFamily="18" charset="0"/>
                <a:cs typeface="Times New Roman" pitchFamily="18" charset="0"/>
              </a:rPr>
              <a:t>       5. Hızla değişen dünyaya yetişmek için dinamik, esnek ve değişime açık öğrenciler yetiştirmek.</a:t>
            </a:r>
            <a:br>
              <a:rPr lang="tr-TR" sz="2300" b="1" dirty="0" smtClean="0">
                <a:solidFill>
                  <a:srgbClr val="C230C5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b="1" dirty="0" smtClean="0">
              <a:solidFill>
                <a:srgbClr val="C230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2300" b="1" dirty="0" smtClean="0">
                <a:solidFill>
                  <a:srgbClr val="C230C5"/>
                </a:solidFill>
                <a:latin typeface="Times New Roman" pitchFamily="18" charset="0"/>
                <a:cs typeface="Times New Roman" pitchFamily="18" charset="0"/>
              </a:rPr>
              <a:t>       6. Öğrencilerin hayal gücünü ve yaratıcılıklarını geliştirmek, bağımsız düşünmelerini sağlamak ve öz güvenlerini tesis ederek onlara girişimcilik ruhu kazandırmak.</a:t>
            </a:r>
          </a:p>
          <a:p>
            <a:pPr algn="ctr" eaLnBrk="1" hangingPunct="1">
              <a:lnSpc>
                <a:spcPct val="80000"/>
              </a:lnSpc>
            </a:pPr>
            <a:endParaRPr lang="tr-TR" sz="2300" b="1" dirty="0" smtClean="0">
              <a:solidFill>
                <a:srgbClr val="C230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2300" b="1" dirty="0" smtClean="0">
                <a:solidFill>
                  <a:srgbClr val="C230C5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2300" b="1" dirty="0" smtClean="0">
                <a:solidFill>
                  <a:srgbClr val="C230C5"/>
                </a:solidFill>
                <a:latin typeface="Times New Roman" pitchFamily="18" charset="0"/>
                <a:cs typeface="Times New Roman" pitchFamily="18" charset="0"/>
              </a:rPr>
              <a:t>       7. Öğrenci başarısının arttırılması kapsamında etüt çalışmalarını yapmak.</a:t>
            </a:r>
          </a:p>
          <a:p>
            <a:pPr eaLnBrk="1" hangingPunct="1">
              <a:lnSpc>
                <a:spcPct val="80000"/>
              </a:lnSpc>
            </a:pPr>
            <a:endParaRPr lang="tr-TR" sz="1400" b="1" dirty="0" smtClean="0"/>
          </a:p>
          <a:p>
            <a:pPr eaLnBrk="1" hangingPunct="1">
              <a:lnSpc>
                <a:spcPct val="80000"/>
              </a:lnSpc>
            </a:pPr>
            <a:endParaRPr lang="tr-TR" sz="14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9396" y="755576"/>
            <a:ext cx="4631972" cy="1080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</a:p>
          <a:p>
            <a:pPr algn="ctr">
              <a:defRPr/>
            </a:pPr>
            <a:endParaRPr lang="tr-TR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E:\Documentss\ME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080" y="467544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954"/>
          <p:cNvGraphicFramePr>
            <a:graphicFrameLocks noChangeAspect="1"/>
          </p:cNvGraphicFramePr>
          <p:nvPr/>
        </p:nvGraphicFramePr>
        <p:xfrm>
          <a:off x="361950" y="2339975"/>
          <a:ext cx="6162675" cy="6232525"/>
        </p:xfrm>
        <a:graphic>
          <a:graphicData uri="http://schemas.openxmlformats.org/presentationml/2006/ole">
            <p:oleObj spid="_x0000_s101378" name="Çalışma Sayfası" r:id="rId3" imgW="6715023" imgH="7305658" progId="Excel.Sheet.12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4864" y="971720"/>
            <a:ext cx="4320000" cy="1080000"/>
          </a:xfrm>
          <a:prstGeom prst="rect">
            <a:avLst/>
          </a:prstGeom>
          <a:gradFill flip="none" rotWithShape="1">
            <a:gsLst>
              <a:gs pos="0">
                <a:srgbClr val="F6FCBA">
                  <a:shade val="30000"/>
                  <a:satMod val="115000"/>
                </a:srgbClr>
              </a:gs>
              <a:gs pos="50000">
                <a:srgbClr val="F6FCBA">
                  <a:shade val="67500"/>
                  <a:satMod val="115000"/>
                </a:srgbClr>
              </a:gs>
              <a:gs pos="100000">
                <a:srgbClr val="F6FCBA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Suluova Bolat İlkokulu</a:t>
            </a:r>
          </a:p>
          <a:p>
            <a:pPr algn="ctr">
              <a:defRPr/>
            </a:pPr>
            <a:endParaRPr lang="tr-TR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E:\Documentss\ME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96" y="765868"/>
            <a:ext cx="1428736" cy="128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15848</TotalTime>
  <Words>1125</Words>
  <Application>Microsoft Office PowerPoint</Application>
  <PresentationFormat>Ekran Gösterisi (4:3)</PresentationFormat>
  <Paragraphs>433</Paragraphs>
  <Slides>21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Akış</vt:lpstr>
      <vt:lpstr>Microsoft Office Excel Çalışma Sayfası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PLANLANAN  ÇALIŞMALAR</vt:lpstr>
      <vt:lpstr>Slayt 17</vt:lpstr>
      <vt:lpstr>Slayt 18</vt:lpstr>
      <vt:lpstr>OKULUMUZ</vt:lpstr>
      <vt:lpstr>İLÇEMİZ</vt:lpstr>
      <vt:lpstr>EĞİTİM İÇİN EL ELE  HEP BİRLİKTE DAHA İYİYE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BAKIRKÖY  ANADOLU İMAM HATİP  LİSESİ  BRİFİNG DOSYASI</dc:title>
  <dc:creator>ONDERR</dc:creator>
  <cp:lastModifiedBy>Windows Kullanıcısı</cp:lastModifiedBy>
  <cp:revision>883</cp:revision>
  <dcterms:created xsi:type="dcterms:W3CDTF">2009-12-22T09:23:47Z</dcterms:created>
  <dcterms:modified xsi:type="dcterms:W3CDTF">2018-08-09T08:56:21Z</dcterms:modified>
</cp:coreProperties>
</file>